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Barlow" panose="020B0604020202020204" charset="0"/>
      <p:regular r:id="rId18"/>
      <p:bold r:id="rId19"/>
      <p:italic r:id="rId20"/>
      <p:boldItalic r:id="rId21"/>
    </p:embeddedFont>
    <p:embeddedFont>
      <p:font typeface="Barlow Black" panose="020B0604020202020204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44CB32-581E-4750-9C73-47D352F26CB1}">
  <a:tblStyle styleId="{7044CB32-581E-4750-9C73-47D352F26C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Настя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42298b0a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42298b0a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42298b0a4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42298b0a4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42298b0a4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42298b0a4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42298b0a4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42298b0a4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42298b0a4_1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42298b0a4_1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42298b0a4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42298b0a4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Оценить размер рынка для всего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Никита</a:t>
            </a: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 Сделать таблицу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Никита</a:t>
            </a: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4154e9813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 Общая схема: Ростислав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Леша</a:t>
            </a:r>
            <a:endParaRPr/>
          </a:p>
        </p:txBody>
      </p:sp>
      <p:sp>
        <p:nvSpPr>
          <p:cNvPr id="118" name="Google Shape;118;g44154e9813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 актуализировать схему, возможно добавить power consumption вычисления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Оценить автономность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Леша</a:t>
            </a: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Ростислав</a:t>
            </a: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42298b0a4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Антон графики, схема</a:t>
            </a:r>
            <a:endParaRPr/>
          </a:p>
        </p:txBody>
      </p:sp>
      <p:sp>
        <p:nvSpPr>
          <p:cNvPr id="140" name="Google Shape;140;g442298b0a4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4154e9813_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Антон графики, схема</a:t>
            </a:r>
            <a:endParaRPr/>
          </a:p>
        </p:txBody>
      </p:sp>
      <p:sp>
        <p:nvSpPr>
          <p:cNvPr id="159" name="Google Shape;159;g44154e9813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Black"/>
              <a:buNone/>
              <a:defRPr sz="60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  <a:defRPr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  <a:defRPr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  <a:defRPr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Black"/>
              <a:buNone/>
              <a:defRPr sz="60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4F4F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F4F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F4F4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F4F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F4F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F4F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F4F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F4F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F4F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  <a:defRPr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  <a:defRPr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  <a:defRPr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Black"/>
              <a:buNone/>
              <a:defRPr sz="32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Black"/>
              <a:buNone/>
              <a:defRPr sz="32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  <a:defRPr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hyperlink" Target="https://en.wiktionary.org/wiki/%CE%A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Black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SMART CHAIR</a:t>
            </a:r>
            <a:endParaRPr sz="6000" b="0" i="0" u="none" strike="noStrike" cap="none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2286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Team #10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9006725" y="3602050"/>
            <a:ext cx="2972400" cy="24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A. </a:t>
            </a: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Kishkun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R. </a:t>
            </a: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Shaniiazov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A. </a:t>
            </a: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Smerdov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A. </a:t>
            </a: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Fedoseev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N. </a:t>
            </a: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Chernyadev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ANALYSIS: FEATURES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4800" cy="22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Barlow Black"/>
                <a:ea typeface="Barlow Black"/>
                <a:cs typeface="Barlow Black"/>
                <a:sym typeface="Barlow Black"/>
              </a:rPr>
              <a:t>Used features:</a:t>
            </a:r>
            <a:endParaRPr sz="2400">
              <a:latin typeface="Barlow Black"/>
              <a:ea typeface="Barlow Black"/>
              <a:cs typeface="Barlow Black"/>
              <a:sym typeface="Barlow Black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Barlow"/>
              <a:buChar char="•"/>
            </a:pPr>
            <a:r>
              <a:rPr lang="en-US" sz="2400"/>
              <a:t>Lean back time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Translation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Rotation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Char char="•"/>
            </a:pPr>
            <a:r>
              <a:rPr lang="en-US" sz="2400"/>
              <a:t>Oscillations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2311871" y="6200680"/>
            <a:ext cx="22785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Provided statistics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20" y="4193125"/>
            <a:ext cx="4621835" cy="20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7903450" y="6207737"/>
            <a:ext cx="2706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Data from sensors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000" y="2227751"/>
            <a:ext cx="2590745" cy="398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7079" y="2227750"/>
            <a:ext cx="2590745" cy="398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ANALYSIS: FEATURES</a:t>
            </a:r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4800" cy="22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Barlow Black"/>
                <a:ea typeface="Barlow Black"/>
                <a:cs typeface="Barlow Black"/>
                <a:sym typeface="Barlow Black"/>
              </a:rPr>
              <a:t>Used features:</a:t>
            </a:r>
            <a:endParaRPr sz="2400">
              <a:latin typeface="Barlow Black"/>
              <a:ea typeface="Barlow Black"/>
              <a:cs typeface="Barlow Black"/>
              <a:sym typeface="Barlow Black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Barlow"/>
              <a:buChar char="•"/>
            </a:pPr>
            <a:r>
              <a:rPr lang="en-US" sz="2400"/>
              <a:t>Lean back time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Translation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Rotation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Char char="•"/>
            </a:pPr>
            <a:r>
              <a:rPr lang="en-US" sz="2400"/>
              <a:t>Oscillations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2311871" y="6200680"/>
            <a:ext cx="22785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Provided statistics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20" y="4193125"/>
            <a:ext cx="4621835" cy="20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7903450" y="6207737"/>
            <a:ext cx="2706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Data from sensors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000" y="2227751"/>
            <a:ext cx="2590745" cy="3985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7079" y="2227750"/>
            <a:ext cx="2590745" cy="398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ANALYSIS: TIME SERIES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592825" y="1534100"/>
            <a:ext cx="5498100" cy="22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Barlow Black"/>
                <a:ea typeface="Barlow Black"/>
                <a:cs typeface="Barlow Black"/>
                <a:sym typeface="Barlow Black"/>
              </a:rPr>
              <a:t>New feature representation</a:t>
            </a:r>
            <a:endParaRPr sz="2400">
              <a:latin typeface="Barlow Black"/>
              <a:ea typeface="Barlow Black"/>
              <a:cs typeface="Barlow Black"/>
              <a:sym typeface="Barlow Black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Barlow Black"/>
                <a:ea typeface="Barlow Black"/>
                <a:cs typeface="Barlow Black"/>
                <a:sym typeface="Barlow Black"/>
              </a:rPr>
              <a:t>Problem</a:t>
            </a:r>
            <a:r>
              <a:rPr lang="en-US" sz="2400"/>
              <a:t>: 13 valid experiments</a:t>
            </a:r>
            <a:endParaRPr sz="24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l="-2218" t="49507"/>
          <a:stretch/>
        </p:blipFill>
        <p:spPr>
          <a:xfrm>
            <a:off x="5855699" y="2512149"/>
            <a:ext cx="5498100" cy="434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b="49872"/>
          <a:stretch/>
        </p:blipFill>
        <p:spPr>
          <a:xfrm>
            <a:off x="387100" y="2551253"/>
            <a:ext cx="5320274" cy="426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>
            <a:spLocks noGrp="1"/>
          </p:cNvSpPr>
          <p:nvPr>
            <p:ph type="body" idx="1"/>
          </p:nvPr>
        </p:nvSpPr>
        <p:spPr>
          <a:xfrm>
            <a:off x="6090925" y="1534100"/>
            <a:ext cx="5498100" cy="22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latin typeface="Barlow Black"/>
                <a:ea typeface="Barlow Black"/>
                <a:cs typeface="Barlow Black"/>
                <a:sym typeface="Barlow Black"/>
              </a:rPr>
              <a:t>Decision</a:t>
            </a:r>
            <a:r>
              <a:rPr lang="en-US" sz="2400"/>
              <a:t>: </a:t>
            </a:r>
            <a:endParaRPr sz="24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/>
              <a:t>126 experiments divided by 30 seconds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ANALYSIS: TIME SERIES</a:t>
            </a: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1"/>
          </p:nvPr>
        </p:nvSpPr>
        <p:spPr>
          <a:xfrm>
            <a:off x="0" y="1690825"/>
            <a:ext cx="4234800" cy="22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Barlow Black"/>
                <a:ea typeface="Barlow Black"/>
                <a:cs typeface="Barlow Black"/>
                <a:sym typeface="Barlow Black"/>
              </a:rPr>
              <a:t>Binary classification:</a:t>
            </a:r>
            <a:endParaRPr sz="2400">
              <a:latin typeface="Barlow Black"/>
              <a:ea typeface="Barlow Black"/>
              <a:cs typeface="Barlow Black"/>
              <a:sym typeface="Barlow Black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Logistic regression</a:t>
            </a:r>
            <a:endParaRPr sz="24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yes/no stress. Level:64</a:t>
            </a:r>
            <a:endParaRPr sz="2400"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80" y="3620775"/>
            <a:ext cx="4538225" cy="3099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4" name="Google Shape;204;p25"/>
          <p:cNvGraphicFramePr/>
          <p:nvPr/>
        </p:nvGraphicFramePr>
        <p:xfrm>
          <a:off x="5009425" y="1933025"/>
          <a:ext cx="7593325" cy="4391350"/>
        </p:xfrm>
        <a:graphic>
          <a:graphicData uri="http://schemas.openxmlformats.org/drawingml/2006/table">
            <a:tbl>
              <a:tblPr>
                <a:noFill/>
                <a:tableStyleId>{7044CB32-581E-4750-9C73-47D352F26CB1}</a:tableStyleId>
              </a:tblPr>
              <a:tblGrid>
                <a:gridCol w="311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5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70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normalized data without new features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KFold score: 0.937 ± 0.074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non normalized data with new features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KFold score: 0.865 ± 0.069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new features only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KFold score: 0.722 ± 0.036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non normalized data without new features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KFold score: 0.865 ± 0.069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normalized data with new features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KFold score: 0.945 ± 0.060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ANALYSIS: TIME SERIES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443588" y="1887000"/>
            <a:ext cx="4234800" cy="22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Barlow Black"/>
                <a:ea typeface="Barlow Black"/>
                <a:cs typeface="Barlow Black"/>
                <a:sym typeface="Barlow Black"/>
              </a:rPr>
              <a:t>multilabel classification:</a:t>
            </a:r>
            <a:endParaRPr sz="2400">
              <a:latin typeface="Barlow Black"/>
              <a:ea typeface="Barlow Black"/>
              <a:cs typeface="Barlow Black"/>
              <a:sym typeface="Barlow Black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4 stress levels </a:t>
            </a:r>
            <a:endParaRPr sz="2400"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5" y="2792300"/>
            <a:ext cx="4816700" cy="4281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" name="Google Shape;212;p26"/>
          <p:cNvGraphicFramePr/>
          <p:nvPr/>
        </p:nvGraphicFramePr>
        <p:xfrm>
          <a:off x="6113800" y="1983138"/>
          <a:ext cx="5927550" cy="4185900"/>
        </p:xfrm>
        <a:graphic>
          <a:graphicData uri="http://schemas.openxmlformats.org/drawingml/2006/table">
            <a:tbl>
              <a:tblPr>
                <a:noFill/>
                <a:tableStyleId>{7044CB32-581E-4750-9C73-47D352F26CB1}</a:tableStyleId>
              </a:tblPr>
              <a:tblGrid>
                <a:gridCol w="592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8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Grid Search: RandomForest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max_features: 9, min_samples_split: 6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Validation: Leave-one-out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Metrics: ROC-AUC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Accuracy of train is 0.96+-0.001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Accuracy of test is 0.96+-0.17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ANALYSIS: TIME SERIES</a:t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900" y="1924725"/>
            <a:ext cx="7678775" cy="4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260825" y="1690825"/>
            <a:ext cx="4127100" cy="49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9050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</a:rPr>
              <a:t>Future plan</a:t>
            </a:r>
            <a:endParaRPr sz="3600" b="1">
              <a:solidFill>
                <a:srgbClr val="FFFFFF"/>
              </a:solidFill>
            </a:endParaRPr>
          </a:p>
          <a:p>
            <a:pPr marL="457200" marR="190500" lvl="0" indent="-381000" algn="l" rtl="0"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 b="1">
                <a:solidFill>
                  <a:srgbClr val="FFFFFF"/>
                </a:solidFill>
              </a:rPr>
              <a:t>More experiments</a:t>
            </a:r>
            <a:endParaRPr sz="2400" b="1">
              <a:solidFill>
                <a:srgbClr val="FFFFFF"/>
              </a:solidFill>
            </a:endParaRPr>
          </a:p>
          <a:p>
            <a:pPr marL="457200" marR="1905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 b="1">
                <a:solidFill>
                  <a:srgbClr val="FFFFFF"/>
                </a:solidFill>
              </a:rPr>
              <a:t>More sensors (e.g. gyroscope for perception)</a:t>
            </a:r>
            <a:endParaRPr sz="2400" b="1">
              <a:solidFill>
                <a:srgbClr val="FFFFFF"/>
              </a:solidFill>
            </a:endParaRPr>
          </a:p>
          <a:p>
            <a:pPr marL="457200" marR="1905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 b="1">
                <a:solidFill>
                  <a:srgbClr val="FFFFFF"/>
                </a:solidFill>
              </a:rPr>
              <a:t>Web-interface for personalized results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PROJECT IDEA</a:t>
            </a:r>
            <a:endParaRPr sz="4400" b="0" i="0" u="none" strike="noStrike" cap="none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WHAT?</a:t>
            </a:r>
            <a:endParaRPr sz="2400" b="1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Realtime stress monitoring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HOW?</a:t>
            </a:r>
            <a:endParaRPr sz="2400" b="1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Track user movements with sensors installed in the office chair</a:t>
            </a:r>
            <a:endParaRPr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Process obtained data for indirect prediction of the emotional state</a:t>
            </a:r>
            <a:endParaRPr sz="2400" b="1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9589" y="5062927"/>
            <a:ext cx="1492836" cy="128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802" y="5097366"/>
            <a:ext cx="888600" cy="12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0163" y="5043188"/>
            <a:ext cx="1806337" cy="13255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3926338" y="5516672"/>
            <a:ext cx="1144200" cy="37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417988" y="5516672"/>
            <a:ext cx="1144200" cy="37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APPLICATION</a:t>
            </a:r>
            <a:endParaRPr sz="4400" b="0" i="0" u="none" strike="noStrike" cap="none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38200" y="4781750"/>
            <a:ext cx="105156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HRM market size worth $30.0 billions by 2025 with CAGR 10.4%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235100" cy="2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Smart Chair for Smart Recruitment</a:t>
            </a:r>
            <a:endParaRPr sz="2400" b="1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Analysis of candidate’s stress resistance</a:t>
            </a:r>
            <a:endParaRPr sz="240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Prediction of possible deviant behaviour</a:t>
            </a:r>
            <a:endParaRPr sz="240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Increased accuracy of psychological portrait</a:t>
            </a:r>
            <a:endParaRPr sz="240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800" y="1825625"/>
            <a:ext cx="38100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0175" y="2083850"/>
            <a:ext cx="4486451" cy="29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COMPETITORS</a:t>
            </a:r>
            <a:endParaRPr sz="4400" b="0" i="0" u="none" strike="noStrike" cap="none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779700" cy="3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Technical:</a:t>
            </a:r>
            <a:endParaRPr sz="2400" b="1"/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0F0F0"/>
              </a:buClr>
              <a:buSzPts val="2400"/>
              <a:buChar char="•"/>
            </a:pPr>
            <a:r>
              <a:rPr lang="en-US" sz="2400">
                <a:solidFill>
                  <a:srgbClr val="F0F0F0"/>
                </a:solidFill>
              </a:rPr>
              <a:t>Posture measurements</a:t>
            </a:r>
            <a:endParaRPr sz="2400">
              <a:solidFill>
                <a:srgbClr val="F0F0F0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2400"/>
              <a:buChar char="•"/>
            </a:pPr>
            <a:r>
              <a:rPr lang="en-US" sz="2400">
                <a:solidFill>
                  <a:srgbClr val="F0F0F0"/>
                </a:solidFill>
              </a:rPr>
              <a:t>Heart rate measurements</a:t>
            </a:r>
            <a:endParaRPr sz="2400">
              <a:solidFill>
                <a:srgbClr val="F0F0F0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No finished product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Non-Technical:</a:t>
            </a:r>
            <a:endParaRPr sz="2400" b="1"/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Stress monitoring by heart rate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Stress testing by survey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USP: </a:t>
            </a:r>
            <a:r>
              <a:rPr lang="en-US" sz="2400"/>
              <a:t>Indirect continuous stress level monitoring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6"/>
          <p:cNvSpPr/>
          <p:nvPr/>
        </p:nvSpPr>
        <p:spPr>
          <a:xfrm>
            <a:off x="6227375" y="5047310"/>
            <a:ext cx="3221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Axia 2.0 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Smart Seating System</a:t>
            </a:r>
            <a:endParaRPr sz="2400" b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10000725" y="5024020"/>
            <a:ext cx="1934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LiveOS by</a:t>
            </a:r>
            <a:endParaRPr sz="1800" b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Herman Mille</a:t>
            </a:r>
            <a:endParaRPr sz="1800" b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8582950" y="2226906"/>
            <a:ext cx="1320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95382E"/>
                </a:solidFill>
                <a:latin typeface="Barlow Black"/>
                <a:ea typeface="Barlow Black"/>
                <a:cs typeface="Barlow Black"/>
                <a:sym typeface="Barlow Black"/>
              </a:rPr>
              <a:t>?</a:t>
            </a:r>
            <a:endParaRPr sz="7200" b="0">
              <a:solidFill>
                <a:srgbClr val="95382E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</a:pPr>
            <a:r>
              <a:rPr lang="en-US"/>
              <a:t>ARCHITECTURE</a:t>
            </a:r>
            <a:endParaRPr sz="4400" b="0" i="0" u="none" strike="noStrike" cap="none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950" y="2520626"/>
            <a:ext cx="10396100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</a:pPr>
            <a:r>
              <a:rPr lang="en-US"/>
              <a:t>ARCHITECTURE</a:t>
            </a:r>
            <a:r>
              <a:rPr lang="en-US"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: HARDWARE</a:t>
            </a:r>
            <a:endParaRPr sz="4400" b="0" i="0" u="none" strike="noStrike" cap="none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668750" y="1902950"/>
            <a:ext cx="7553400" cy="30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Hardware Stack: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Sensing and actuation: accelerometer, magnetometer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Embedded system: </a:t>
            </a:r>
            <a:r>
              <a:rPr lang="en-US" sz="2400"/>
              <a:t>Raspberry Pi 3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Power supply</a:t>
            </a: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 2.1 A, </a:t>
            </a:r>
            <a:r>
              <a:rPr lang="en-US" sz="2400" i="0" u="none" strike="noStrike" cap="none">
                <a:solidFill>
                  <a:schemeClr val="dk1"/>
                </a:solidFill>
              </a:rPr>
              <a:t>Li-</a:t>
            </a:r>
            <a:r>
              <a:rPr lang="en-US" sz="2400"/>
              <a:t>Po</a:t>
            </a:r>
            <a:r>
              <a:rPr lang="en-US" sz="2400" i="0" u="none" strike="noStrike" cap="none">
                <a:solidFill>
                  <a:schemeClr val="dk1"/>
                </a:solidFill>
              </a:rPr>
              <a:t> </a:t>
            </a:r>
            <a:r>
              <a:rPr lang="en-US" sz="2400"/>
              <a:t>100</a:t>
            </a:r>
            <a:r>
              <a:rPr lang="en-US" sz="2400" i="0" u="none" strike="noStrike" cap="none">
                <a:solidFill>
                  <a:schemeClr val="dk1"/>
                </a:solidFill>
              </a:rPr>
              <a:t>00 mAh Battery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Wireless communication:</a:t>
            </a:r>
            <a:r>
              <a:rPr lang="en-US" sz="2400"/>
              <a:t> 802.11n WiFi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821" y="2180037"/>
            <a:ext cx="6342425" cy="44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8140700" y="1825624"/>
            <a:ext cx="32131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Key Features:</a:t>
            </a:r>
            <a:endParaRPr/>
          </a:p>
          <a:p>
            <a:pPr marL="2286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Support of deep machine learning and data analysis</a:t>
            </a:r>
            <a:endParaRPr/>
          </a:p>
          <a:p>
            <a:pPr marL="2286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Flexible and Scalable Application</a:t>
            </a:r>
            <a:endParaRPr/>
          </a:p>
          <a:p>
            <a:pPr marL="2286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Integrated Security</a:t>
            </a:r>
            <a:endParaRPr/>
          </a:p>
          <a:p>
            <a:pPr marL="2286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User-Friendly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0104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Software Core: </a:t>
            </a: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Java with Spring Boot Application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Software </a:t>
            </a:r>
            <a:r>
              <a:rPr lang="en-US" sz="2400">
                <a:latin typeface="Barlow Black"/>
                <a:ea typeface="Barlow Black"/>
                <a:cs typeface="Barlow Black"/>
                <a:sym typeface="Barlow Black"/>
              </a:rPr>
              <a:t>Compatibility</a:t>
            </a:r>
            <a:r>
              <a:rPr lang="en-US" sz="2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: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Spring Cloud Native Platforms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Pivotal Cloud Foundry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Hysterix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Amazon Cloud</a:t>
            </a:r>
            <a:endParaRPr/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AutoNum type="arabi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Bases: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MySQL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PostgreSQL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Oracle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MongoDB</a:t>
            </a:r>
            <a:endParaRPr sz="2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</a:pPr>
            <a:r>
              <a:rPr lang="en-US"/>
              <a:t>ARCHITECTURE</a:t>
            </a:r>
            <a:r>
              <a:rPr lang="en-US" sz="4400" b="0" i="0" u="none" strike="noStrike" cap="none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: CLOUD</a:t>
            </a:r>
            <a:endParaRPr sz="4400" b="0" i="0" u="none" strike="noStrike" cap="none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l="4261" t="25406" r="4260" b="25406"/>
          <a:stretch/>
        </p:blipFill>
        <p:spPr>
          <a:xfrm>
            <a:off x="3286456" y="4999678"/>
            <a:ext cx="4028744" cy="142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5">
            <a:alphaModFix/>
          </a:blip>
          <a:srcRect l="34172" t="34259" r="34172" b="34259"/>
          <a:stretch/>
        </p:blipFill>
        <p:spPr>
          <a:xfrm>
            <a:off x="5708650" y="3012297"/>
            <a:ext cx="1479550" cy="96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</a:pPr>
            <a:r>
              <a:rPr lang="en-US"/>
              <a:t>DATA ANALYSIS: DATA GATHERING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063" y="2151775"/>
            <a:ext cx="2817725" cy="13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250" y="5003953"/>
            <a:ext cx="1364025" cy="136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6">
            <a:alphaModFix/>
          </a:blip>
          <a:srcRect t="65479"/>
          <a:stretch/>
        </p:blipFill>
        <p:spPr>
          <a:xfrm>
            <a:off x="6551714" y="5028000"/>
            <a:ext cx="2496361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4874" y="3676192"/>
            <a:ext cx="2202601" cy="1468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9338" y="2176837"/>
            <a:ext cx="1364038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9415375" y="3708750"/>
            <a:ext cx="949500" cy="94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highlight>
                  <a:srgbClr val="FFFFFF"/>
                </a:highlight>
                <a:uFill>
                  <a:noFill/>
                </a:uFill>
                <a:hlinkClick r:id="rId9"/>
              </a:rPr>
              <a:t>Σ</a:t>
            </a:r>
            <a:endParaRPr sz="3000">
              <a:highlight>
                <a:srgbClr val="FFFFFF"/>
              </a:highlight>
              <a:uFill>
                <a:noFill/>
              </a:uFill>
              <a:hlinkClick r:id="rId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rot="-1211070">
            <a:off x="2212317" y="2820724"/>
            <a:ext cx="1640659" cy="4884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 rot="1576">
            <a:off x="6968549" y="2616050"/>
            <a:ext cx="6546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 rot="900420">
            <a:off x="2209933" y="5447724"/>
            <a:ext cx="1640552" cy="4885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 rot="1731">
            <a:off x="5729211" y="5559275"/>
            <a:ext cx="595800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62624" y="3310140"/>
            <a:ext cx="1120800" cy="174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 rot="2700778">
            <a:off x="9080865" y="3007592"/>
            <a:ext cx="937836" cy="2787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 rot="-3217498">
            <a:off x="9080853" y="5036399"/>
            <a:ext cx="937835" cy="2789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10432094" y="4044150"/>
            <a:ext cx="363300" cy="27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Black"/>
              <a:buNone/>
            </a:pPr>
            <a:r>
              <a:rPr lang="en-US"/>
              <a:t>DATA ANALYSIS: PREPROCESSING</a:t>
            </a:r>
            <a:endParaRPr sz="4400" b="0" i="0" u="none" strike="noStrike" cap="none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501" y="1489800"/>
            <a:ext cx="9774977" cy="21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>
            <a:spLocks noGrp="1"/>
          </p:cNvSpPr>
          <p:nvPr>
            <p:ph type="body" idx="1"/>
          </p:nvPr>
        </p:nvSpPr>
        <p:spPr>
          <a:xfrm>
            <a:off x="6436800" y="3825675"/>
            <a:ext cx="4917000" cy="27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6 points from two sensors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Measurements every 0.1 second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Contain noise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Signal is smoothed by splines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Recording 3--5 mins of activity</a:t>
            </a:r>
            <a:endParaRPr sz="2400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63" y="3201025"/>
            <a:ext cx="4917024" cy="310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1496036" y="6301876"/>
            <a:ext cx="32163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Approximation with splines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4">
      <a:dk1>
        <a:srgbClr val="F0F0F0"/>
      </a:dk1>
      <a:lt1>
        <a:srgbClr val="F0F0F0"/>
      </a:lt1>
      <a:dk2>
        <a:srgbClr val="F0F0F0"/>
      </a:dk2>
      <a:lt2>
        <a:srgbClr val="F0F0F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473</Words>
  <Application>Microsoft Office PowerPoint</Application>
  <PresentationFormat>Широкоэкранный</PresentationFormat>
  <Paragraphs>147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Barlow</vt:lpstr>
      <vt:lpstr>Barlow Black</vt:lpstr>
      <vt:lpstr>Arial</vt:lpstr>
      <vt:lpstr>Тема Office</vt:lpstr>
      <vt:lpstr>SMART CHAIR</vt:lpstr>
      <vt:lpstr>PROJECT IDEA</vt:lpstr>
      <vt:lpstr>APPLICATION</vt:lpstr>
      <vt:lpstr>COMPETITORS</vt:lpstr>
      <vt:lpstr>ARCHITECTURE</vt:lpstr>
      <vt:lpstr>ARCHITECTURE: HARDWARE</vt:lpstr>
      <vt:lpstr>ARCHITECTURE: CLOUD</vt:lpstr>
      <vt:lpstr>DATA ANALYSIS: DATA GATHERING</vt:lpstr>
      <vt:lpstr>DATA ANALYSIS: PREPROCESSING</vt:lpstr>
      <vt:lpstr>DATA ANALYSIS: FEATURES</vt:lpstr>
      <vt:lpstr>DATA ANALYSIS: FEATURES</vt:lpstr>
      <vt:lpstr>DATA ANALYSIS: TIME SERIES</vt:lpstr>
      <vt:lpstr>DATA ANALYSIS: TIME SERIES</vt:lpstr>
      <vt:lpstr>DATA ANALYSIS: TIME SERIES</vt:lpstr>
      <vt:lpstr>DATA ANALYSIS: TIME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CHAIR</dc:title>
  <cp:lastModifiedBy>admin</cp:lastModifiedBy>
  <cp:revision>2</cp:revision>
  <dcterms:modified xsi:type="dcterms:W3CDTF">2018-10-25T03:51:30Z</dcterms:modified>
</cp:coreProperties>
</file>